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1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281"/>
            <p14:sldId id="282"/>
            <p14:sldId id="283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>
        <p:scale>
          <a:sx n="67" d="100"/>
          <a:sy n="67" d="100"/>
        </p:scale>
        <p:origin x="-15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05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9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is another option</a:t>
            </a:r>
            <a:r>
              <a:rPr lang="en-US" sz="1200" baseline="0" dirty="0" smtClean="0"/>
              <a:t> for an Overview slides using transitions.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mailto:Msc.sajjad@yahoo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17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79" y="332656"/>
            <a:ext cx="1420495" cy="120078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874847" y="1624859"/>
            <a:ext cx="1925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b="1" dirty="0"/>
              <a:t>جامعـــــــــــــــــة ديالى                                                                                        </a:t>
            </a:r>
            <a:endParaRPr lang="en-US" b="1" dirty="0"/>
          </a:p>
        </p:txBody>
      </p:sp>
      <p:sp>
        <p:nvSpPr>
          <p:cNvPr id="10" name="مربع نص 7"/>
          <p:cNvSpPr txBox="1"/>
          <p:nvPr/>
        </p:nvSpPr>
        <p:spPr>
          <a:xfrm>
            <a:off x="1331640" y="249616"/>
            <a:ext cx="2495187" cy="1375243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effectLst/>
                <a:ea typeface="Calibri"/>
                <a:cs typeface="Arial"/>
              </a:rPr>
              <a:t>قسم الادارة العامة</a:t>
            </a:r>
            <a:r>
              <a:rPr lang="en-US" sz="2000" b="1" dirty="0">
                <a:effectLst/>
                <a:ea typeface="Calibri"/>
                <a:cs typeface="Arial"/>
              </a:rPr>
              <a:t>     </a:t>
            </a:r>
            <a:endParaRPr lang="en-US" sz="1600" dirty="0">
              <a:effectLst/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effectLst/>
                <a:ea typeface="Calibri"/>
                <a:cs typeface="Arial"/>
              </a:rPr>
              <a:t>كلية الادارة والاقتصاد </a:t>
            </a:r>
            <a:endParaRPr lang="en-US" sz="1600" dirty="0">
              <a:effectLst/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 smtClean="0">
                <a:effectLst/>
                <a:ea typeface="Calibri"/>
                <a:cs typeface="Arial"/>
              </a:rPr>
              <a:t>المادة:ا</a:t>
            </a:r>
            <a:r>
              <a:rPr lang="ar-EG" sz="2000" b="1" dirty="0">
                <a:ea typeface="Calibri"/>
                <a:cs typeface="Arial"/>
              </a:rPr>
              <a:t>ل</a:t>
            </a:r>
            <a:r>
              <a:rPr lang="ar-EG" sz="2000" b="1" dirty="0" smtClean="0">
                <a:ea typeface="Calibri"/>
                <a:cs typeface="Arial"/>
              </a:rPr>
              <a:t>سلوك التنظيمي </a:t>
            </a:r>
            <a:endParaRPr lang="en-US" sz="1600" dirty="0">
              <a:effectLst/>
              <a:ea typeface="Calibri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5656" y="2132855"/>
            <a:ext cx="651480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dirty="0" smtClean="0">
                <a:cs typeface="PT Bold Heading" pitchFamily="2" charset="-78"/>
              </a:rPr>
              <a:t>  </a:t>
            </a:r>
            <a:r>
              <a:rPr lang="ar-EG" sz="4800" dirty="0">
                <a:cs typeface="PT Bold Heading" pitchFamily="2" charset="-78"/>
              </a:rPr>
              <a:t>	</a:t>
            </a:r>
            <a:r>
              <a:rPr lang="ar-EG" sz="4800" dirty="0" smtClean="0">
                <a:cs typeface="PT Bold Heading" pitchFamily="2" charset="-78"/>
              </a:rPr>
              <a:t>السلوك التنظيمي</a:t>
            </a:r>
            <a:r>
              <a:rPr lang="en-US" sz="4800" dirty="0" smtClean="0">
                <a:cs typeface="PT Bold Heading" pitchFamily="2" charset="-78"/>
              </a:rPr>
              <a:t>   </a:t>
            </a:r>
            <a:r>
              <a:rPr lang="en-US" sz="4800" dirty="0">
                <a:cs typeface="PT Bold Heading" pitchFamily="2" charset="-78"/>
              </a:rPr>
              <a:t>	</a:t>
            </a:r>
            <a:endParaRPr lang="en-US" sz="4800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EG" sz="2800" dirty="0">
                <a:solidFill>
                  <a:srgbClr val="FF0000"/>
                </a:solidFill>
                <a:cs typeface="PT Bold Heading" pitchFamily="2" charset="-78"/>
              </a:rPr>
              <a:t> نظرية المنظمة والسلوك التنظيمي</a:t>
            </a:r>
            <a:endParaRPr lang="en-US" sz="2800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EG" sz="2800" dirty="0">
                <a:cs typeface="PT Bold Heading" pitchFamily="2" charset="-78"/>
              </a:rPr>
              <a:t>	 </a:t>
            </a:r>
            <a:r>
              <a:rPr lang="ar-EG" sz="2400" dirty="0">
                <a:cs typeface="PT Bold Heading" pitchFamily="2" charset="-78"/>
              </a:rPr>
              <a:t>الدكتور	</a:t>
            </a:r>
            <a:endParaRPr lang="en-US" sz="2400" dirty="0">
              <a:cs typeface="PT Bold Heading" pitchFamily="2" charset="-78"/>
            </a:endParaRPr>
          </a:p>
          <a:p>
            <a:pPr algn="ctr"/>
            <a:r>
              <a:rPr lang="ar-EG" sz="2400" dirty="0">
                <a:cs typeface="PT Bold Heading" pitchFamily="2" charset="-78"/>
              </a:rPr>
              <a:t>منقذ محمد داغر                   عادل حرحوش صالح</a:t>
            </a:r>
            <a:endParaRPr lang="en-US" sz="2400" dirty="0">
              <a:cs typeface="PT Bold Heading" pitchFamily="2" charset="-78"/>
            </a:endParaRPr>
          </a:p>
          <a:p>
            <a:pPr algn="ctr"/>
            <a:r>
              <a:rPr lang="ar-EG" sz="2400" dirty="0">
                <a:cs typeface="PT Bold Heading" pitchFamily="2" charset="-78"/>
              </a:rPr>
              <a:t>جامعة بغداد /كلية الادارة والاقتصاد</a:t>
            </a:r>
            <a:endParaRPr lang="en-US" sz="2400" dirty="0">
              <a:cs typeface="PT Bold Heading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5579" y="4589417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EG" b="1" dirty="0"/>
              <a:t>المحاضرات المقررة للمرحلة </a:t>
            </a:r>
            <a:r>
              <a:rPr lang="ar-EG" b="1" dirty="0" smtClean="0"/>
              <a:t>الثالثة/قسم </a:t>
            </a:r>
            <a:r>
              <a:rPr lang="ar-EG" b="1" dirty="0"/>
              <a:t>الادارة </a:t>
            </a:r>
            <a:r>
              <a:rPr lang="ar-EG" b="1" dirty="0" smtClean="0"/>
              <a:t>العامة-ا</a:t>
            </a:r>
            <a:r>
              <a:rPr lang="ar-EG" sz="2400" b="1" dirty="0" smtClean="0"/>
              <a:t>لمحاضرة الاولى</a:t>
            </a:r>
            <a:endParaRPr lang="en-US" sz="2400" b="1" dirty="0"/>
          </a:p>
          <a:p>
            <a:pPr algn="ctr"/>
            <a:r>
              <a:rPr lang="ar-EG" b="1" dirty="0"/>
              <a:t> </a:t>
            </a:r>
            <a:endParaRPr lang="en-US" b="1" dirty="0"/>
          </a:p>
          <a:p>
            <a:pPr algn="ctr"/>
            <a:r>
              <a:rPr lang="ar-EG" b="1" dirty="0"/>
              <a:t>مدرس المادة م.م  سجاد خلف حسين علي</a:t>
            </a:r>
            <a:endParaRPr lang="en-US" b="1" dirty="0"/>
          </a:p>
          <a:p>
            <a:pPr algn="ctr"/>
            <a:r>
              <a:rPr lang="ar-EG" b="1" dirty="0"/>
              <a:t>العام الدراسي /2019</a:t>
            </a:r>
            <a:endParaRPr lang="en-US" b="1" dirty="0"/>
          </a:p>
          <a:p>
            <a:pPr algn="ctr" rtl="1"/>
            <a:r>
              <a:rPr lang="en-US" b="1" u="sng" dirty="0">
                <a:hlinkClick r:id="rId5"/>
              </a:rPr>
              <a:t>Msc.sajjad@yahoo.com</a:t>
            </a:r>
            <a:endParaRPr lang="en-US" b="1" dirty="0"/>
          </a:p>
          <a:p>
            <a:pPr algn="ctr" rtl="1"/>
            <a:r>
              <a:rPr lang="en-US" b="1" dirty="0"/>
              <a:t>009647728865270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 rtl="1"/>
            <a:r>
              <a:rPr lang="ar-EG" b="1" dirty="0" smtClean="0"/>
              <a:t>أولا : السلوك التنظيمي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algn="just" rtl="1"/>
            <a:r>
              <a:rPr lang="ar-EG" b="1" dirty="0"/>
              <a:t>مفهوم السلوك التنظيمي :</a:t>
            </a:r>
            <a:endParaRPr lang="en-US" dirty="0"/>
          </a:p>
          <a:p>
            <a:pPr algn="just" rtl="1"/>
            <a:r>
              <a:rPr lang="ar-EG" dirty="0"/>
              <a:t>يحاول علم السلوك التنظيمي أن يقدم إطارا لكيفية تفسير و تحليل السلوك الإنساني ، و يتضمن السلوك بهذا المعنى كل ما يصدر عن الفرد من عمل حركي أو تفكير أو سلوك لغوي أو مشاعر أو انفاعالات أو إدراك ، ويعني السلوك التنظيمي أساسا بدراسة سلوك الناس في محيط تنظيمي ، و هذا يتطلب فهم هذا السلوك و التنبؤ به و السيطرة عليه و على العوامل المؤثرة في أداء الناس كأعضاء في المنظمة .</a:t>
            </a:r>
            <a:endParaRPr lang="en-US" dirty="0"/>
          </a:p>
          <a:p>
            <a:pPr algn="just" rtl="1"/>
            <a:r>
              <a:rPr lang="ar-EG" dirty="0"/>
              <a:t>وقد عرف السلوك التنظيمي بانه مجال يهتم بمعرفة كل جوانب السلوك الإنساني في المنظمات وذلك من خلال الدراسة النظامية للفرد و الجماعة و العمليات التنظيمية و ان الهدف الأساسي لهذه المعرفة هو زيادة الفعالية التنظيمية وزيادة رفاهية الفرد 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5616" y="332656"/>
            <a:ext cx="6781800" cy="1497598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rtl="1"/>
            <a:r>
              <a:rPr lang="ar-EG" sz="7200" b="1" dirty="0" smtClean="0"/>
              <a:t>مبررات السلوك التنظيمي</a:t>
            </a:r>
            <a:endParaRPr lang="en-US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4941168"/>
            <a:ext cx="5763237" cy="1222765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11560" y="1556792"/>
            <a:ext cx="8077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EG" sz="2000" dirty="0"/>
              <a:t>يهتم السلوك التنيظيمي بالأفراد و المجموعا و نشاطاتهم في المنظمة ، حيث تسعى الإدارة تحقيق أعلى درجة من الكفاءة في تحقيق أهدافها ، لكن هذه الاهداف لا يمكن تحقيقها دون الجهد الأساسي من هنا كان السلوك التنظيمي عنصر مهما في الادارة تزود المديرين بالمعلومات الضرورية لفهم الفرد و المجموعات وكيفية سلوكهم لذلك .ومبررات السلوك التنظيمي هي : </a:t>
            </a:r>
            <a:endParaRPr lang="en-US" sz="2000" dirty="0"/>
          </a:p>
          <a:p>
            <a:pPr marL="457200" lvl="0" indent="-457200" algn="just" rtl="1">
              <a:buFont typeface="+mj-lt"/>
              <a:buAutoNum type="arabicPeriod"/>
            </a:pPr>
            <a:r>
              <a:rPr lang="ar-EG" sz="2000" dirty="0"/>
              <a:t>إن كبر حم التنظيمات الحديثة و ضخامة عدد العاملين بها ينتج عنه عدة مشكلات على مستويات متعددة مالية وتنظيمية وفنية و غيرها .</a:t>
            </a:r>
            <a:endParaRPr lang="en-US" sz="2000" dirty="0"/>
          </a:p>
          <a:p>
            <a:pPr marL="457200" lvl="0" indent="-457200" algn="just" rtl="1">
              <a:buFont typeface="+mj-lt"/>
              <a:buAutoNum type="arabicPeriod"/>
            </a:pPr>
            <a:r>
              <a:rPr lang="ar-EG" sz="2000" dirty="0"/>
              <a:t>الحاجة لفهم أعمق لرغبات و احتياجات ودوافع المتعاملين مع المنظمة من طالبي الخدمة  أو السلعة إلى جانب العاملين في المنظمات .</a:t>
            </a:r>
            <a:endParaRPr lang="en-US" sz="2000" dirty="0"/>
          </a:p>
          <a:p>
            <a:pPr marL="457200" lvl="0" indent="-457200" algn="just" rtl="1">
              <a:buFont typeface="+mj-lt"/>
              <a:buAutoNum type="arabicPeriod"/>
            </a:pPr>
            <a:r>
              <a:rPr lang="ar-EG" sz="2000" dirty="0"/>
              <a:t>تغير اتجاهات العاملين ودرجة تعاونهم و مستويات إبداعهم و تهيئتهم وتقبلهم للتغيير و التطوير .</a:t>
            </a:r>
            <a:endParaRPr lang="en-US" sz="2000" dirty="0"/>
          </a:p>
          <a:p>
            <a:pPr marL="457200" lvl="0" indent="-457200" algn="just" rtl="1">
              <a:buFont typeface="+mj-lt"/>
              <a:buAutoNum type="arabicPeriod"/>
            </a:pPr>
            <a:r>
              <a:rPr lang="ar-EG" sz="2000" dirty="0"/>
              <a:t>فهم السلوك التنظيمي يتيح المزيد من التفهم للفرد و لدوافعه و لمكونات شخصيته وما يهدد نفسيته من القلق و الصراع و الإحباط .</a:t>
            </a:r>
            <a:endParaRPr lang="en-US" sz="2000" dirty="0"/>
          </a:p>
          <a:p>
            <a:pPr marL="457200" lvl="0" indent="-457200" algn="just" rtl="1">
              <a:buFont typeface="+mj-lt"/>
              <a:buAutoNum type="arabicPeriod"/>
            </a:pPr>
            <a:r>
              <a:rPr lang="ar-EG" sz="2000" dirty="0"/>
              <a:t>زيادة قدرة رجل الادارة و المنظمة على التعامل مع العاملين و على تحليل سلوكهم و التنبؤ به و توجيهه بما يخدم مصلحة العمل و تحقيق أهدافه .</a:t>
            </a:r>
            <a:endParaRPr lang="en-US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7704" y="448861"/>
            <a:ext cx="6840760" cy="192783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ar-EG" sz="7200" dirty="0" smtClean="0"/>
              <a:t>أهمية السلوك التنظيمي</a:t>
            </a:r>
            <a:endParaRPr lang="en-US" sz="7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07704" y="2376691"/>
            <a:ext cx="70191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just" rtl="1">
              <a:buFont typeface="+mj-lt"/>
              <a:buAutoNum type="arabicPeriod"/>
            </a:pPr>
            <a:r>
              <a:rPr lang="ar-EG" sz="2800" dirty="0"/>
              <a:t>أهمية الموارد البشرية للمنظمة تستلزم ضرورة الاهتمام بدراسة وفهم سلوك الافراد بما لها من تأثير على فعالية المنظمة .</a:t>
            </a:r>
            <a:endParaRPr lang="en-US" sz="2800" dirty="0"/>
          </a:p>
          <a:p>
            <a:pPr marL="742950" lvl="0" indent="-742950" algn="just" rtl="1">
              <a:buFont typeface="+mj-lt"/>
              <a:buAutoNum type="arabicPeriod"/>
            </a:pPr>
            <a:r>
              <a:rPr lang="ar-EG" sz="2800" dirty="0"/>
              <a:t>تغيير النظرة إلى الموارد البشرية ، جذب الانتباه إلى ضرورة الاهتمام بتنمية و تطوير هذا المورد .</a:t>
            </a:r>
            <a:endParaRPr lang="en-US" sz="2800" dirty="0"/>
          </a:p>
          <a:p>
            <a:pPr marL="742950" lvl="0" indent="-742950" algn="just" rtl="1">
              <a:buFont typeface="+mj-lt"/>
              <a:buAutoNum type="arabicPeriod"/>
            </a:pPr>
            <a:r>
              <a:rPr lang="ar-EG" sz="2800" dirty="0"/>
              <a:t>تعقد الطبيعة البشرية ووجود الاختلافات الفردية التي تميز هذاالسلوك مما تطلب من المنظمة فهم و تحليل هذه الاختلافات للوصول إلى طرق تعامل متمايزة تتناسب مع هذه الاختلافات .</a:t>
            </a:r>
            <a:endParaRPr lang="en-US" sz="28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95736" y="476672"/>
            <a:ext cx="6770712" cy="1125036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algn="just" rtl="1"/>
            <a:r>
              <a:rPr lang="ar-EG" sz="7200" dirty="0" smtClean="0"/>
              <a:t>أهداف السلوك التنظيمي</a:t>
            </a:r>
            <a:endParaRPr lang="en-US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95736" y="1658940"/>
            <a:ext cx="66987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rtl="1">
              <a:buFont typeface="+mj-lt"/>
              <a:buAutoNum type="arabicPeriod"/>
            </a:pPr>
            <a:r>
              <a:rPr lang="ar-EG" sz="2400" b="1" dirty="0"/>
              <a:t>تفسير السلوك التنظيمي</a:t>
            </a:r>
            <a:r>
              <a:rPr lang="ar-EG" sz="2400" dirty="0"/>
              <a:t> : عندما نسعى للإجابة على السؤال ( لماذا ) تصرف فرد ما أو جماعة من الأفراد بطريقة معينة .</a:t>
            </a:r>
            <a:endParaRPr lang="en-US" sz="2400" dirty="0"/>
          </a:p>
          <a:p>
            <a:pPr marL="457200" lvl="0" indent="-457200" algn="just" rtl="1">
              <a:buFont typeface="+mj-lt"/>
              <a:buAutoNum type="arabicPeriod"/>
            </a:pPr>
            <a:r>
              <a:rPr lang="ar-EG" sz="2400" b="1" dirty="0"/>
              <a:t>التنبؤ بالسلوك</a:t>
            </a:r>
            <a:r>
              <a:rPr lang="ar-EG" sz="2400" dirty="0"/>
              <a:t> : يهف التنبؤ إلى التركيز على الاحداث في المستقبل فهو يسع لتحديد النواتج المترتبة على تصرف معين ، و اعتمادا على المعلومات و المعرفة المتوافرة من السلوك التنظيمي . </a:t>
            </a:r>
            <a:endParaRPr lang="en-US" sz="2400" dirty="0"/>
          </a:p>
          <a:p>
            <a:pPr marL="457200" lvl="0" indent="-457200" algn="just" rtl="1">
              <a:buFont typeface="+mj-lt"/>
              <a:buAutoNum type="arabicPeriod"/>
            </a:pPr>
            <a:r>
              <a:rPr lang="ar-EG" sz="2400" b="1" dirty="0"/>
              <a:t>السيطرة و التحكم في السلوك</a:t>
            </a:r>
            <a:r>
              <a:rPr lang="ar-EG" sz="2400" dirty="0"/>
              <a:t> : يعد هدف السيطرة و التحكم في السلوك التنظيمي من أهم و أصعب الاهداف ، فعندما يفكر المدير كيف يمكنه أن يجعل فرد من الافراد يبذل جهدا أكبر في العمل . </a:t>
            </a:r>
            <a:endParaRPr lang="en-US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701</Words>
  <Application>Microsoft Office PowerPoint</Application>
  <PresentationFormat>عرض على الشاشة (3:4)‏</PresentationFormat>
  <Paragraphs>60</Paragraphs>
  <Slides>5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Training</vt:lpstr>
      <vt:lpstr>عرض تقديمي في PowerPoint</vt:lpstr>
      <vt:lpstr>أولا : السلوك التنظيمي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2019-04-06T14:07:36Z</dcterms:created>
  <dcterms:modified xsi:type="dcterms:W3CDTF">2019-12-24T09:54:43Z</dcterms:modified>
</cp:coreProperties>
</file>